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  <p:sldMasterId id="2147483813" r:id="rId2"/>
    <p:sldMasterId id="2147483821" r:id="rId3"/>
  </p:sldMasterIdLst>
  <p:notesMasterIdLst>
    <p:notesMasterId r:id="rId18"/>
  </p:notesMasterIdLst>
  <p:handoutMasterIdLst>
    <p:handoutMasterId r:id="rId19"/>
  </p:handoutMasterIdLst>
  <p:sldIdLst>
    <p:sldId id="256" r:id="rId4"/>
    <p:sldId id="285" r:id="rId5"/>
    <p:sldId id="286" r:id="rId6"/>
    <p:sldId id="298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517275-4EE2-304C-8B3F-8FE6F5CFCCBA}">
          <p14:sldIdLst>
            <p14:sldId id="256"/>
            <p14:sldId id="285"/>
            <p14:sldId id="286"/>
            <p14:sldId id="298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3746" autoAdjust="0"/>
  </p:normalViewPr>
  <p:slideViewPr>
    <p:cSldViewPr snapToGrid="0" snapToObjects="1">
      <p:cViewPr varScale="1">
        <p:scale>
          <a:sx n="58" d="100"/>
          <a:sy n="58" d="100"/>
        </p:scale>
        <p:origin x="-9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17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4E0C8-CEB3-4512-94BB-DFCE9513899D}" type="datetimeFigureOut">
              <a:rPr lang="en-GB" smtClean="0"/>
              <a:t>09/07/2014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C66FB-7548-424E-BE8C-DAF4503AE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407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04699-2E7A-DC4A-A93D-A72983F9537E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9F6C8-3472-C04D-B799-A1C1A6A0C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9F6C8-3472-C04D-B799-A1C1A6A0CB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2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Software </a:t>
            </a:r>
            <a:r>
              <a:rPr lang="en-GB" altLang="en-US" dirty="0" smtClean="0"/>
              <a:t>developers have the skills,</a:t>
            </a:r>
            <a:r>
              <a:rPr lang="en-GB" altLang="en-US" baseline="0" dirty="0" smtClean="0"/>
              <a:t> tools and techniques to help us but why aren’t they used?</a:t>
            </a:r>
            <a:endParaRPr lang="en-GB" altLang="en-US" dirty="0" smtClean="0"/>
          </a:p>
          <a:p>
            <a:endParaRPr lang="en-GB" altLang="en-US" dirty="0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9071"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1pPr>
            <a:lvl2pPr marL="730766" indent="-281064" defTabSz="459071"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2pPr>
            <a:lvl3pPr marL="1124255" indent="-224851" defTabSz="459071"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3pPr>
            <a:lvl4pPr marL="1573957" indent="-224851" defTabSz="459071"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4pPr>
            <a:lvl5pPr marL="2023659" indent="-224851" defTabSz="459071"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5pPr>
            <a:lvl6pPr marL="2473361" indent="-224851" defTabSz="459071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6pPr>
            <a:lvl7pPr marL="2923062" indent="-224851" defTabSz="459071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7pPr>
            <a:lvl8pPr marL="3372764" indent="-224851" defTabSz="459071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8pPr>
            <a:lvl9pPr marL="3822466" indent="-224851" defTabSz="459071" eaLnBrk="0" fontAlgn="base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40134" algn="l"/>
                <a:tab pos="1480269" algn="l"/>
                <a:tab pos="2221965" algn="l"/>
                <a:tab pos="2962100" algn="l"/>
                <a:tab pos="3702234" algn="l"/>
              </a:tabLst>
              <a:defRPr sz="2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fld id="{ABE18605-64EF-4DBE-827D-7427F84F31E6}" type="slidenum">
              <a:rPr lang="en-GB" altLang="en-US" sz="1200">
                <a:solidFill>
                  <a:srgbClr val="000000"/>
                </a:solidFill>
                <a:latin typeface="Helvetica" pitchFamily="34" charset="0"/>
              </a:rPr>
              <a:pPr/>
              <a:t>11</a:t>
            </a:fld>
            <a:endParaRPr lang="en-GB" altLang="en-US" sz="1200">
              <a:solidFill>
                <a:srgbClr val="000000"/>
              </a:solidFill>
              <a:latin typeface="Helvetica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Software</a:t>
            </a:r>
            <a:r>
              <a:rPr lang="en-GB" baseline="0" dirty="0" smtClean="0"/>
              <a:t> Carpentry boot camps, online lectures and book.</a:t>
            </a:r>
          </a:p>
          <a:p>
            <a:r>
              <a:rPr lang="en-GB" baseline="0" dirty="0" smtClean="0"/>
              <a:t>SSI, led from EPCC, are coordinators of SWC in the UK.</a:t>
            </a:r>
          </a:p>
          <a:p>
            <a:r>
              <a:rPr lang="en-GB" baseline="0" dirty="0" smtClean="0"/>
              <a:t>RCUK are promoting SWC to CDTs and DTCs.</a:t>
            </a:r>
          </a:p>
          <a:p>
            <a:r>
              <a:rPr lang="en-GB" baseline="0" dirty="0" err="1" smtClean="0"/>
              <a:t>DiRAC</a:t>
            </a:r>
            <a:r>
              <a:rPr lang="en-GB" baseline="0" dirty="0" smtClean="0"/>
              <a:t> supercomputing consortium are also exploiting SWC.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32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6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9F6C8-3472-C04D-B799-A1C1A6A0CB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Hubs for world-class HPC training for researchers in </a:t>
            </a:r>
            <a:r>
              <a:rPr lang="en-GB" dirty="0" smtClean="0"/>
              <a:t>Europe.</a:t>
            </a:r>
          </a:p>
          <a:p>
            <a:r>
              <a:rPr lang="en-GB" dirty="0" smtClean="0"/>
              <a:t>Barcelona </a:t>
            </a:r>
            <a:r>
              <a:rPr lang="en-GB" dirty="0" smtClean="0"/>
              <a:t>Supercomputing </a:t>
            </a:r>
            <a:r>
              <a:rPr lang="en-GB" dirty="0" err="1" smtClean="0"/>
              <a:t>Center</a:t>
            </a:r>
            <a:r>
              <a:rPr lang="en-GB" dirty="0" smtClean="0"/>
              <a:t> (</a:t>
            </a:r>
            <a:r>
              <a:rPr lang="en-GB" dirty="0" smtClean="0"/>
              <a:t>Spain).</a:t>
            </a:r>
          </a:p>
          <a:p>
            <a:r>
              <a:rPr lang="en-GB" dirty="0" smtClean="0"/>
              <a:t>CINECA – </a:t>
            </a:r>
            <a:r>
              <a:rPr lang="en-GB" dirty="0" err="1" smtClean="0"/>
              <a:t>Consorzio</a:t>
            </a:r>
            <a:r>
              <a:rPr lang="en-GB" dirty="0" smtClean="0"/>
              <a:t> </a:t>
            </a:r>
            <a:r>
              <a:rPr lang="en-GB" dirty="0" err="1" smtClean="0"/>
              <a:t>Interuniversitario</a:t>
            </a:r>
            <a:r>
              <a:rPr lang="en-GB" dirty="0" smtClean="0"/>
              <a:t> (</a:t>
            </a:r>
            <a:r>
              <a:rPr lang="en-GB" dirty="0" smtClean="0"/>
              <a:t>Italy).</a:t>
            </a:r>
          </a:p>
          <a:p>
            <a:r>
              <a:rPr lang="en-GB" dirty="0" smtClean="0"/>
              <a:t>CSC – IT </a:t>
            </a:r>
            <a:r>
              <a:rPr lang="en-GB" dirty="0" err="1" smtClean="0"/>
              <a:t>Center</a:t>
            </a:r>
            <a:r>
              <a:rPr lang="en-GB" dirty="0" smtClean="0"/>
              <a:t> for Science Ltd (</a:t>
            </a:r>
            <a:r>
              <a:rPr lang="en-GB" dirty="0" smtClean="0"/>
              <a:t>Finland).</a:t>
            </a:r>
          </a:p>
          <a:p>
            <a:r>
              <a:rPr lang="en-GB" dirty="0" smtClean="0"/>
              <a:t>EPCC </a:t>
            </a:r>
            <a:r>
              <a:rPr lang="en-GB" dirty="0" smtClean="0"/>
              <a:t>at the University of Edinburgh (</a:t>
            </a:r>
            <a:r>
              <a:rPr lang="en-GB" dirty="0" smtClean="0"/>
              <a:t>UK).</a:t>
            </a:r>
          </a:p>
          <a:p>
            <a:r>
              <a:rPr lang="en-GB" dirty="0" smtClean="0"/>
              <a:t>Gauss </a:t>
            </a:r>
            <a:r>
              <a:rPr lang="en-GB" dirty="0" smtClean="0"/>
              <a:t>Centre for Supercomputing (</a:t>
            </a:r>
            <a:r>
              <a:rPr lang="en-GB" dirty="0" smtClean="0"/>
              <a:t>Germany).</a:t>
            </a:r>
          </a:p>
          <a:p>
            <a:r>
              <a:rPr lang="en-GB" dirty="0" err="1" smtClean="0"/>
              <a:t>Maison</a:t>
            </a:r>
            <a:r>
              <a:rPr lang="en-GB" dirty="0" smtClean="0"/>
              <a:t> </a:t>
            </a:r>
            <a:r>
              <a:rPr lang="en-GB" dirty="0" smtClean="0"/>
              <a:t>de la Simulation (</a:t>
            </a:r>
            <a:r>
              <a:rPr lang="en-GB" dirty="0" smtClean="0"/>
              <a:t>France).</a:t>
            </a:r>
          </a:p>
          <a:p>
            <a:r>
              <a:rPr lang="en-GB" altLang="en-US" dirty="0" smtClean="0"/>
              <a:t>PRACE </a:t>
            </a:r>
            <a:r>
              <a:rPr lang="en-GB" altLang="en-US" dirty="0" smtClean="0"/>
              <a:t>also funds catering and other expenses for PATC </a:t>
            </a:r>
            <a:r>
              <a:rPr lang="en-GB" altLang="en-US" dirty="0" smtClean="0"/>
              <a:t>courses.</a:t>
            </a:r>
            <a:endParaRPr lang="en-GB" altLang="en-US" dirty="0" smtClean="0"/>
          </a:p>
          <a:p>
            <a:r>
              <a:rPr lang="en-GB" altLang="en-US" dirty="0" smtClean="0"/>
              <a:t>Please </a:t>
            </a:r>
            <a:r>
              <a:rPr lang="en-GB" altLang="en-US" dirty="0" smtClean="0"/>
              <a:t>fill in the course feedback </a:t>
            </a:r>
            <a:r>
              <a:rPr lang="en-GB" altLang="en-US" dirty="0" smtClean="0"/>
              <a:t>form</a:t>
            </a:r>
            <a:r>
              <a:rPr lang="en-GB" altLang="en-US" baseline="0" dirty="0" smtClean="0"/>
              <a:t> </a:t>
            </a:r>
            <a:r>
              <a:rPr lang="en-GB" altLang="en-US" dirty="0" smtClean="0">
                <a:ea typeface="Arial" pitchFamily="34" charset="0"/>
              </a:rPr>
              <a:t>linked </a:t>
            </a:r>
            <a:r>
              <a:rPr lang="en-GB" altLang="en-US" dirty="0" smtClean="0">
                <a:ea typeface="Arial" pitchFamily="34" charset="0"/>
              </a:rPr>
              <a:t>in from the registration </a:t>
            </a:r>
            <a:r>
              <a:rPr lang="en-GB" altLang="en-US" dirty="0" smtClean="0">
                <a:ea typeface="Arial" pitchFamily="34" charset="0"/>
              </a:rPr>
              <a:t>page</a:t>
            </a:r>
            <a:r>
              <a:rPr lang="en-GB" altLang="en-US" baseline="0" dirty="0" smtClean="0">
                <a:ea typeface="Arial" pitchFamily="34" charset="0"/>
              </a:rPr>
              <a:t> - o</a:t>
            </a:r>
            <a:r>
              <a:rPr lang="en-GB" altLang="en-US" dirty="0" smtClean="0">
                <a:ea typeface="Arial" pitchFamily="34" charset="0"/>
              </a:rPr>
              <a:t>pens </a:t>
            </a:r>
            <a:r>
              <a:rPr lang="en-GB" altLang="en-US" dirty="0" smtClean="0">
                <a:ea typeface="Arial" pitchFamily="34" charset="0"/>
              </a:rPr>
              <a:t>on last day of </a:t>
            </a:r>
            <a:r>
              <a:rPr lang="en-GB" altLang="en-US" dirty="0" smtClean="0">
                <a:ea typeface="Arial" pitchFamily="34" charset="0"/>
              </a:rPr>
              <a:t>course.</a:t>
            </a:r>
            <a:endParaRPr lang="en-GB" altLang="en-US" dirty="0" smtClean="0">
              <a:ea typeface="Arial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9F6C8-3472-C04D-B799-A1C1A6A0CB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5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UK National Supercomputing Service.</a:t>
            </a:r>
          </a:p>
          <a:p>
            <a:r>
              <a:rPr lang="en-GB" dirty="0" smtClean="0"/>
              <a:t>#19 in November 2013 top 500 list with 1.65 </a:t>
            </a:r>
            <a:r>
              <a:rPr lang="en-GB" dirty="0" err="1" smtClean="0"/>
              <a:t>PFlop</a:t>
            </a:r>
            <a:r>
              <a:rPr lang="en-GB" dirty="0" smtClean="0"/>
              <a:t>/s.</a:t>
            </a:r>
          </a:p>
          <a:p>
            <a:r>
              <a:rPr lang="en-GB" dirty="0" smtClean="0"/>
              <a:t>Fastest (known) computer in the UK.</a:t>
            </a:r>
          </a:p>
          <a:p>
            <a:r>
              <a:rPr lang="en-GB" dirty="0" smtClean="0"/>
              <a:t>Designed to provide 3-4 times scientific throughput of </a:t>
            </a:r>
            <a:r>
              <a:rPr lang="en-GB" dirty="0" err="1" smtClean="0"/>
              <a:t>HECToR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HECToR</a:t>
            </a:r>
            <a:r>
              <a:rPr lang="en-GB" dirty="0" smtClean="0"/>
              <a:t> #50 in top 500 with 830 </a:t>
            </a:r>
            <a:r>
              <a:rPr lang="en-GB" dirty="0" err="1" smtClean="0"/>
              <a:t>TFlop</a:t>
            </a:r>
            <a:r>
              <a:rPr lang="en-GB" dirty="0" smtClean="0"/>
              <a:t>/s.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dirty="0" smtClean="0"/>
              <a:t>Cray XC30 Hardware.</a:t>
            </a:r>
          </a:p>
          <a:p>
            <a:r>
              <a:rPr lang="en-GB" dirty="0" smtClean="0"/>
              <a:t>Nodes based on 2×Intel Ivy Bridge 12-core processors.</a:t>
            </a:r>
          </a:p>
          <a:p>
            <a:r>
              <a:rPr lang="en-GB" dirty="0" smtClean="0"/>
              <a:t>64GB (or 128GB) memory per node.</a:t>
            </a:r>
          </a:p>
          <a:p>
            <a:r>
              <a:rPr lang="en-GB" dirty="0" smtClean="0"/>
              <a:t>3008 nodes in total (72,162 cores).</a:t>
            </a:r>
          </a:p>
          <a:p>
            <a:r>
              <a:rPr lang="en-GB" dirty="0" smtClean="0"/>
              <a:t>Linked by Cray Aries interconnect (dragonfly topology).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8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 smtClean="0"/>
              <a:t>Scientific simulation</a:t>
            </a:r>
            <a:r>
              <a:rPr lang="en-US" baseline="0" dirty="0" smtClean="0"/>
              <a:t> and modelling from the sub-atomic scale to the universe-scale.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baseline="0" dirty="0" smtClean="0"/>
              <a:t>Perform calculations,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 data in parallel.</a:t>
            </a:r>
          </a:p>
          <a:p>
            <a:r>
              <a:rPr lang="en-US" dirty="0" smtClean="0"/>
              <a:t>Complete</a:t>
            </a:r>
            <a:r>
              <a:rPr lang="en-US" baseline="0" dirty="0" smtClean="0"/>
              <a:t> analyses more rapidly e.g. a day rather than a week.</a:t>
            </a:r>
          </a:p>
          <a:p>
            <a:r>
              <a:rPr lang="en-US" baseline="0" dirty="0" smtClean="0"/>
              <a:t>Complete analyses we could not complete otherwise.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8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http://en.wikipedia.org/wiki/Program_optimization</a:t>
            </a:r>
          </a:p>
          <a:p>
            <a:pPr algn="l"/>
            <a:r>
              <a:rPr lang="en-GB" dirty="0" err="1" smtClean="0"/>
              <a:t>Prechelt</a:t>
            </a:r>
            <a:r>
              <a:rPr lang="en-GB" dirty="0" smtClean="0"/>
              <a:t>, L. An empirical comparison of C, C++, Java, Perl, Python, </a:t>
            </a:r>
            <a:r>
              <a:rPr lang="en-GB" dirty="0" err="1" smtClean="0"/>
              <a:t>Rexx</a:t>
            </a:r>
            <a:r>
              <a:rPr lang="en-GB" dirty="0" smtClean="0"/>
              <a:t>, and </a:t>
            </a:r>
            <a:r>
              <a:rPr lang="en-GB" dirty="0" err="1" smtClean="0"/>
              <a:t>Tcl</a:t>
            </a:r>
            <a:r>
              <a:rPr lang="en-GB" dirty="0" smtClean="0"/>
              <a:t> for a search/string-processing program,</a:t>
            </a:r>
            <a:r>
              <a:rPr lang="en-GB" baseline="0" dirty="0" smtClean="0"/>
              <a:t> </a:t>
            </a:r>
            <a:r>
              <a:rPr lang="en-GB" dirty="0" smtClean="0"/>
              <a:t>Technical report,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Fakultat</a:t>
            </a:r>
            <a:r>
              <a:rPr lang="en-GB" baseline="0" dirty="0" smtClean="0"/>
              <a:t> fur </a:t>
            </a:r>
            <a:r>
              <a:rPr lang="en-GB" baseline="0" dirty="0" err="1" smtClean="0"/>
              <a:t>Informatik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Universitat</a:t>
            </a:r>
            <a:r>
              <a:rPr lang="en-GB" baseline="0" dirty="0" smtClean="0"/>
              <a:t> Karlsruhe, March 10, 2000.</a:t>
            </a:r>
          </a:p>
          <a:p>
            <a:pPr algn="l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6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 smtClean="0">
                <a:latin typeface="Times New Roman" pitchFamily="18" charset="0"/>
              </a:rPr>
              <a:t>Don't,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smtClean="0">
                <a:latin typeface="Times New Roman" pitchFamily="18" charset="0"/>
              </a:rPr>
              <a:t>negative effect on readability and maintainability, hardware is cheap, developer time is expensive.</a:t>
            </a:r>
          </a:p>
          <a:p>
            <a:r>
              <a:rPr lang="en-GB" altLang="en-US" dirty="0" smtClean="0">
                <a:latin typeface="Times New Roman" pitchFamily="18" charset="0"/>
              </a:rPr>
              <a:t>Don't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smtClean="0">
                <a:latin typeface="Times New Roman" pitchFamily="18" charset="0"/>
              </a:rPr>
              <a:t>yet,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smtClean="0">
                <a:latin typeface="Times New Roman" pitchFamily="18" charset="0"/>
              </a:rPr>
              <a:t>designing =/= optimizing. Don't optimize until the design is correct.</a:t>
            </a:r>
          </a:p>
          <a:p>
            <a:r>
              <a:rPr lang="en-GB" altLang="en-US" dirty="0" smtClean="0">
                <a:latin typeface="Times New Roman" pitchFamily="18" charset="0"/>
              </a:rPr>
              <a:t>Profile first,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smtClean="0">
                <a:latin typeface="Times New Roman" pitchFamily="18" charset="0"/>
              </a:rPr>
              <a:t>an educated guess is still a guess.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dirty="0" smtClean="0"/>
              <a:t>Dissuade novice programmers from cluttering up their programs with vain attempts at writing optimal code.</a:t>
            </a:r>
          </a:p>
          <a:p>
            <a:r>
              <a:rPr lang="en-GB" altLang="en-US" dirty="0" smtClean="0">
                <a:latin typeface="Times New Roman" pitchFamily="18" charset="0"/>
              </a:rPr>
              <a:t>http://c2.com/cgi/wiki?RulesOfOptimization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altLang="en-US" dirty="0" smtClean="0">
                <a:latin typeface="Times New Roman" pitchFamily="18" charset="0"/>
              </a:rPr>
              <a:t>http://blogs.msdn.com/b/audiofool/archive/2007/06/14/the-rules-of-code-optimization.aspx?Redirected=true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altLang="en-US" dirty="0" smtClean="0"/>
              <a:t>Software developers have the skills,</a:t>
            </a:r>
            <a:r>
              <a:rPr lang="en-GB" altLang="en-US" baseline="0" dirty="0" smtClean="0"/>
              <a:t> tools and techniques to help us.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08F6-7504-405D-B1BC-57B75797A76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31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altLang="en-US" dirty="0" smtClean="0">
                <a:latin typeface="Times New Roman" pitchFamily="18" charset="0"/>
              </a:rPr>
              <a:t>Empirical</a:t>
            </a:r>
            <a:r>
              <a:rPr lang="en-GB" altLang="en-US" baseline="0" dirty="0" smtClean="0">
                <a:latin typeface="Times New Roman" pitchFamily="18" charset="0"/>
              </a:rPr>
              <a:t> research into software development.</a:t>
            </a:r>
            <a:endParaRPr lang="en-GB" altLang="en-US" dirty="0" smtClean="0">
              <a:latin typeface="Times New Roman" pitchFamily="18" charset="0"/>
            </a:endParaRP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altLang="en-US" baseline="0" dirty="0" smtClean="0">
                <a:latin typeface="Times New Roman" pitchFamily="18" charset="0"/>
              </a:rPr>
              <a:t>Note how long some of these have been known.</a:t>
            </a:r>
          </a:p>
          <a:p>
            <a:r>
              <a:rPr lang="en-GB" altLang="en-US" dirty="0" smtClean="0">
                <a:latin typeface="Times New Roman" pitchFamily="18" charset="0"/>
              </a:rPr>
              <a:t>“Some experience with automated aids to the design of large-scale reliable software”, Software Engineering, IEEE Transactions on, March 1975, Boehm, B.W. </a:t>
            </a:r>
            <a:r>
              <a:rPr lang="en-GB" altLang="en-US" dirty="0" err="1" smtClean="0">
                <a:latin typeface="Times New Roman" pitchFamily="18" charset="0"/>
              </a:rPr>
              <a:t>McClean</a:t>
            </a:r>
            <a:r>
              <a:rPr lang="en-GB" altLang="en-US" dirty="0" smtClean="0">
                <a:latin typeface="Times New Roman" pitchFamily="18" charset="0"/>
              </a:rPr>
              <a:t>, R.K.,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err="1" smtClean="0">
                <a:latin typeface="Times New Roman" pitchFamily="18" charset="0"/>
              </a:rPr>
              <a:t>Urfrig</a:t>
            </a:r>
            <a:r>
              <a:rPr lang="en-GB" altLang="en-US" dirty="0" smtClean="0">
                <a:latin typeface="Times New Roman" pitchFamily="18" charset="0"/>
              </a:rPr>
              <a:t>, D.B. Volume: SE-1, Issue: 1, Page(s): 125 – 133.</a:t>
            </a:r>
          </a:p>
          <a:p>
            <a:r>
              <a:rPr lang="en-GB" altLang="en-US" dirty="0" smtClean="0">
                <a:latin typeface="Times New Roman" pitchFamily="18" charset="0"/>
              </a:rPr>
              <a:t>“large preponderance of design errors over coding errors on large-scale projects, not only with respect to numbers of errors, but also with respect to the relative time and effort required to detect them and correct them”</a:t>
            </a:r>
          </a:p>
          <a:p>
            <a:r>
              <a:rPr lang="en-GB" altLang="en-US" dirty="0" smtClean="0">
                <a:latin typeface="Times New Roman" pitchFamily="18" charset="0"/>
              </a:rPr>
              <a:t>"Half the errors are found in 15% of the modules" (Davis 1995, quoting </a:t>
            </a:r>
            <a:r>
              <a:rPr lang="en-GB" altLang="en-US" dirty="0" err="1" smtClean="0">
                <a:latin typeface="Times New Roman" pitchFamily="18" charset="0"/>
              </a:rPr>
              <a:t>Endres</a:t>
            </a:r>
            <a:r>
              <a:rPr lang="en-GB" altLang="en-US" dirty="0" smtClean="0">
                <a:latin typeface="Times New Roman" pitchFamily="18" charset="0"/>
              </a:rPr>
              <a:t> 1975)</a:t>
            </a:r>
          </a:p>
          <a:p>
            <a:r>
              <a:rPr lang="en-GB" altLang="en-US" dirty="0" smtClean="0">
                <a:latin typeface="Times New Roman" pitchFamily="18" charset="0"/>
              </a:rPr>
              <a:t>“80% of all errors are found in just 2% (sic) of the modules" (Davis 1995, quoting Weinberg 1992)</a:t>
            </a:r>
          </a:p>
          <a:p>
            <a:r>
              <a:rPr lang="en-GB" altLang="en-US" dirty="0" smtClean="0">
                <a:latin typeface="Times New Roman" pitchFamily="18" charset="0"/>
              </a:rPr>
              <a:t>"About 80% of the defects come from 20% of the modules, and about half the modules are error free" (Boehm and </a:t>
            </a:r>
            <a:r>
              <a:rPr lang="en-GB" altLang="en-US" dirty="0" err="1" smtClean="0">
                <a:latin typeface="Times New Roman" pitchFamily="18" charset="0"/>
              </a:rPr>
              <a:t>Basili</a:t>
            </a:r>
            <a:r>
              <a:rPr lang="en-GB" altLang="en-US" dirty="0" smtClean="0">
                <a:latin typeface="Times New Roman" pitchFamily="18" charset="0"/>
              </a:rPr>
              <a:t> 2001)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GB" altLang="en-US" dirty="0" smtClean="0">
                <a:latin typeface="Times New Roman" pitchFamily="18" charset="0"/>
              </a:rPr>
              <a:t>Talking of costs…</a:t>
            </a:r>
          </a:p>
          <a:p>
            <a:pPr defTabSz="899404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GB" altLang="en-US" dirty="0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D2B0-E8D4-4004-B9DF-A62EEC60F981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12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 smtClean="0">
                <a:latin typeface="Times New Roman" pitchFamily="18" charset="0"/>
              </a:rPr>
              <a:t>Consequences</a:t>
            </a:r>
            <a:r>
              <a:rPr lang="en-GB" altLang="en-US" baseline="0" dirty="0" smtClean="0">
                <a:latin typeface="Times New Roman" pitchFamily="18" charset="0"/>
              </a:rPr>
              <a:t> for missed bugs can be dramatic.</a:t>
            </a:r>
            <a:endParaRPr lang="en-GB" altLang="en-US" dirty="0" smtClean="0">
              <a:latin typeface="Times New Roman" pitchFamily="18" charset="0"/>
            </a:endParaRPr>
          </a:p>
          <a:p>
            <a:r>
              <a:rPr lang="en-GB" altLang="en-US" dirty="0" smtClean="0">
                <a:latin typeface="Times New Roman" pitchFamily="18" charset="0"/>
              </a:rPr>
              <a:t>Geoffrey Chang, Scripps scholar, flipped sign bit, retracted</a:t>
            </a:r>
            <a:r>
              <a:rPr lang="en-GB" altLang="en-US" baseline="0" dirty="0" smtClean="0">
                <a:latin typeface="Times New Roman" pitchFamily="18" charset="0"/>
              </a:rPr>
              <a:t> papers from Science, December 2006.</a:t>
            </a:r>
          </a:p>
          <a:p>
            <a:r>
              <a:rPr lang="en-GB" altLang="en-US" dirty="0" smtClean="0">
                <a:latin typeface="Times New Roman" pitchFamily="18" charset="0"/>
              </a:rPr>
              <a:t>Wikipedia entry notes this</a:t>
            </a:r>
            <a:r>
              <a:rPr lang="en-GB" altLang="en-US" baseline="0" dirty="0" smtClean="0">
                <a:latin typeface="Times New Roman" pitchFamily="18" charset="0"/>
              </a:rPr>
              <a:t> unfortunate occurrence!</a:t>
            </a:r>
            <a:endParaRPr lang="en-GB" altLang="en-US" dirty="0" smtClean="0">
              <a:latin typeface="Times New Roman" pitchFamily="18" charset="0"/>
            </a:endParaRPr>
          </a:p>
          <a:p>
            <a:r>
              <a:rPr lang="en-GB" altLang="en-US" dirty="0" err="1" smtClean="0">
                <a:latin typeface="Times New Roman" pitchFamily="18" charset="0"/>
              </a:rPr>
              <a:t>McKitrick</a:t>
            </a:r>
            <a:r>
              <a:rPr lang="en-GB" altLang="en-US" dirty="0" smtClean="0">
                <a:latin typeface="Times New Roman" pitchFamily="18" charset="0"/>
              </a:rPr>
              <a:t> and Michaels, 2004, climate research, data in degrees, used component that expected data in radians, they didn’t do any conversion, this was spotted,</a:t>
            </a:r>
            <a:r>
              <a:rPr lang="en-GB" altLang="en-US" baseline="0" dirty="0" smtClean="0">
                <a:latin typeface="Times New Roman" pitchFamily="18" charset="0"/>
              </a:rPr>
              <a:t> </a:t>
            </a:r>
            <a:r>
              <a:rPr lang="en-GB" altLang="en-US" dirty="0" smtClean="0">
                <a:latin typeface="Times New Roman" pitchFamily="18" charset="0"/>
              </a:rPr>
              <a:t>they had to retract</a:t>
            </a:r>
          </a:p>
          <a:p>
            <a:r>
              <a:rPr lang="en-GB" dirty="0" smtClean="0"/>
              <a:t>How optimal is this? ;-)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24D2B0-E8D4-4004-B9DF-A62EEC60F981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43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283" y="115022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283" y="3283822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2283" y="317714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7" y="5910021"/>
            <a:ext cx="3070603" cy="6213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4" name="Picture 3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7" y="5910021"/>
            <a:ext cx="3070603" cy="6213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pic>
        <p:nvPicPr>
          <p:cNvPr id="3" name="Picture 2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7" y="5910021"/>
            <a:ext cx="3070603" cy="6213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:\Docs\logos\swc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7" y="5910021"/>
            <a:ext cx="3070603" cy="6213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Prace_ppt_etusivu_korjatt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Prace_ppt_alapalkki_logo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8850"/>
            <a:ext cx="9144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3385" y="4648200"/>
            <a:ext cx="7772400" cy="865188"/>
          </a:xfrm>
        </p:spPr>
        <p:txBody>
          <a:bodyPr/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6431" y="5334000"/>
            <a:ext cx="6400800" cy="457200"/>
          </a:xfrm>
        </p:spPr>
        <p:txBody>
          <a:bodyPr/>
          <a:lstStyle>
            <a:lvl1pPr marL="0" indent="0" algn="ctr">
              <a:spcBef>
                <a:spcPct val="5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11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29DC9-C0CF-4736-A243-F8A0DA1B6E4A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4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4622-D41D-49D0-8EA5-A7B2B5C35FC0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0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57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647" y="2133600"/>
            <a:ext cx="3578469" cy="4103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793" y="2133600"/>
            <a:ext cx="3579935" cy="4103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E2341-B66E-4BB0-95C6-3CD6165EEABC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226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3C51F-A4B1-489F-8E03-382039F2FBC8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6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F357F-79D5-4345-9B2C-DAB5DF186989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61679-808C-453D-99A3-FEC492491C55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57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B39E0-0688-4712-BF53-19C2A9338001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06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46ACD-7DE5-448B-983E-0897B19FF4C9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70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4BDCB-036E-4426-96F4-D8607AB62D64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31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31927" y="1295400"/>
            <a:ext cx="1828800" cy="4941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4062" y="1295400"/>
            <a:ext cx="5347189" cy="4941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90384-BF30-4C58-816F-241BB2B8B21A}" type="slidenum">
              <a:rPr lang="fi-FI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1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9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7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6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7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CEB70-C80E-1048-86BD-76ABBAA6B3F4}" type="datetimeFigureOut">
              <a:rPr lang="en-US" smtClean="0"/>
              <a:t>7/9/2014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67BC3-2D99-4A4D-AE2B-B57B184F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399"/>
            <a:ext cx="82296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9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epcc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43" y="5989464"/>
            <a:ext cx="1931719" cy="627038"/>
          </a:xfrm>
          <a:prstGeom prst="rect">
            <a:avLst/>
          </a:prstGeom>
        </p:spPr>
      </p:pic>
      <p:pic>
        <p:nvPicPr>
          <p:cNvPr id="11" name="Picture 10" descr="uo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68" y="5902300"/>
            <a:ext cx="786898" cy="786898"/>
          </a:xfrm>
          <a:prstGeom prst="rect">
            <a:avLst/>
          </a:prstGeom>
        </p:spPr>
      </p:pic>
      <p:pic>
        <p:nvPicPr>
          <p:cNvPr id="8" name="Picture 7" descr="archer_logo_lar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2" y="5795798"/>
            <a:ext cx="2716666" cy="893400"/>
          </a:xfrm>
          <a:prstGeom prst="rect">
            <a:avLst/>
          </a:prstGeom>
        </p:spPr>
      </p:pic>
      <p:pic>
        <p:nvPicPr>
          <p:cNvPr id="12" name="Picture 11" descr="U:\Docs\logos\swclogo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17" y="5910021"/>
            <a:ext cx="3070603" cy="6213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7" r:id="rId3"/>
    <p:sldLayoutId id="2147483819" r:id="rId4"/>
    <p:sldLayoutId id="2147483820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4062" y="1295401"/>
            <a:ext cx="73152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1646" y="2133600"/>
            <a:ext cx="7299081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en-US" smtClean="0"/>
              <a:t>Click to edit Master text styles</a:t>
            </a:r>
          </a:p>
          <a:p>
            <a:pPr lvl="1"/>
            <a:r>
              <a:rPr lang="fi-FI" altLang="en-US" smtClean="0"/>
              <a:t>Second level</a:t>
            </a:r>
          </a:p>
          <a:p>
            <a:pPr lvl="2"/>
            <a:r>
              <a:rPr lang="fi-FI" altLang="en-US" smtClean="0"/>
              <a:t>Third level</a:t>
            </a:r>
          </a:p>
          <a:p>
            <a:pPr lvl="3"/>
            <a:r>
              <a:rPr lang="fi-FI" altLang="en-US" smtClean="0"/>
              <a:t>Fourth level</a:t>
            </a:r>
          </a:p>
          <a:p>
            <a:pPr lvl="4"/>
            <a:r>
              <a:rPr lang="fi-FI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1704" y="6524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ＭＳ Ｐゴシック" pitchFamily="34" charset="-128"/>
              </a:defRPr>
            </a:lvl1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BD2CCBF-03A4-468A-ADDB-E5AE41F5CF12}" type="slidenum">
              <a:rPr lang="fi-FI">
                <a:solidFill>
                  <a:prstClr val="black"/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i-FI">
              <a:solidFill>
                <a:prstClr val="black"/>
              </a:solidFill>
            </a:endParaRPr>
          </a:p>
        </p:txBody>
      </p:sp>
      <p:pic>
        <p:nvPicPr>
          <p:cNvPr id="1029" name="Picture 25" descr="Prace_ppt_etusivu_ylapalkki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46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67CBB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uk/url?sa=i&amp;rct=j&amp;q=rcuk&amp;source=images&amp;cd=&amp;cad=rja&amp;docid=L2FTyn_ooaqj6M&amp;tbnid=YZT_uofWPj8mxM:&amp;ved=0CAUQjRw&amp;url=http://www.ukcge.ac.uk/main.php?main%3Dnews%26news%3Drcuk-releases-beta--gateway-to-research-&amp;ei=DkRIUbXOPMqJ0AXCkYCACQ&amp;bvm=bv.43828540,d.d2k&amp;psig=AFQjCNHc07f8QCfTa_6eP0Kvnv6W0KKjHA&amp;ust=1363776901266572" TargetMode="External"/><Relationship Id="rId13" Type="http://schemas.openxmlformats.org/officeDocument/2006/relationships/image" Target="../media/image28.png"/><Relationship Id="rId3" Type="http://schemas.openxmlformats.org/officeDocument/2006/relationships/hyperlink" Target="http://www.flickr.com/photos/92796009@N02/8436301472/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www.google.co.uk/url?sa=i&amp;source=images&amp;cd=&amp;cad=rja&amp;docid=BVcO0GLkkC_4TM&amp;tbnid=-Navg0xWak1wTM:&amp;ved=0CAgQjRwwADgM&amp;url=http://cdt.cs.manchester.ac.uk/&amp;ei=-GxHUa7IMebO0QWfvoH4AQ&amp;psig=AFQjCNHplQbMqsx9eiRzXbQjNaCh_7Qvqw&amp;ust=1363721848849366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creativecommons.org/licenses/by-nc-sa/4.0/deed.en_US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cap="none" dirty="0" smtClean="0"/>
              <a:t>ARCHER Software Carpentry boot camp </a:t>
            </a:r>
            <a:br>
              <a:rPr lang="en-US" sz="3200" cap="none" dirty="0" smtClean="0"/>
            </a:br>
            <a:r>
              <a:rPr lang="en-US" sz="3200" cap="none" dirty="0" smtClean="0"/>
              <a:t>and </a:t>
            </a:r>
            <a:br>
              <a:rPr lang="en-US" sz="3200" cap="none" dirty="0" smtClean="0"/>
            </a:br>
            <a:r>
              <a:rPr lang="en-US" sz="3200" cap="none" dirty="0" smtClean="0"/>
              <a:t>Introduction to Scientific Programming in Python</a:t>
            </a:r>
            <a:endParaRPr lang="en-U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4510" y="3312277"/>
            <a:ext cx="6996373" cy="1322785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 smtClean="0"/>
              <a:t>Mike Jackson, Andrew Turner, Arno </a:t>
            </a:r>
            <a:r>
              <a:rPr lang="en-US" dirty="0" err="1" smtClean="0"/>
              <a:t>Proeme</a:t>
            </a:r>
            <a:r>
              <a:rPr lang="en-US" dirty="0" smtClean="0"/>
              <a:t>, ARCHER CSE Team</a:t>
            </a:r>
          </a:p>
          <a:p>
            <a:pPr algn="r"/>
            <a:r>
              <a:rPr lang="en-US" dirty="0"/>
              <a:t> </a:t>
            </a:r>
            <a:r>
              <a:rPr lang="en-US" dirty="0" smtClean="0"/>
              <a:t>michaelj@epcc.ed.ac.uk</a:t>
            </a:r>
          </a:p>
          <a:p>
            <a:pPr algn="r"/>
            <a:r>
              <a:rPr lang="en-US" dirty="0" smtClean="0"/>
              <a:t>aturner@epcc.ed.ac.uk</a:t>
            </a:r>
          </a:p>
          <a:p>
            <a:pPr algn="r"/>
            <a:r>
              <a:rPr lang="en-US" dirty="0" smtClean="0"/>
              <a:t>aproeme@epcc.ed.ac.uk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correctness?</a:t>
            </a:r>
            <a:endParaRPr lang="en-GB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371" y="4221088"/>
            <a:ext cx="3174628" cy="2410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23928" y="1412776"/>
            <a:ext cx="48245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800" dirty="0">
                <a:latin typeface="+mn-lt"/>
              </a:rPr>
              <a:t>We wish to retract our research article … and both of our Reports... </a:t>
            </a:r>
          </a:p>
          <a:p>
            <a:pPr>
              <a:defRPr/>
            </a:pPr>
            <a:r>
              <a:rPr lang="en-GB" sz="1800" dirty="0">
                <a:latin typeface="+mn-lt"/>
              </a:rPr>
              <a:t>An </a:t>
            </a:r>
            <a:r>
              <a:rPr lang="en-GB" sz="1800" b="1" dirty="0">
                <a:latin typeface="+mn-lt"/>
              </a:rPr>
              <a:t>in-house data reduction program </a:t>
            </a:r>
            <a:r>
              <a:rPr lang="en-GB" sz="1800" dirty="0">
                <a:latin typeface="+mn-lt"/>
              </a:rPr>
              <a:t>introduced a </a:t>
            </a:r>
            <a:r>
              <a:rPr lang="en-GB" sz="1800" b="1" dirty="0">
                <a:latin typeface="+mn-lt"/>
              </a:rPr>
              <a:t>change in sign </a:t>
            </a:r>
            <a:r>
              <a:rPr lang="en-GB" sz="1800" dirty="0">
                <a:latin typeface="+mn-lt"/>
              </a:rPr>
              <a:t>for anomalous differences… </a:t>
            </a:r>
          </a:p>
          <a:p>
            <a:pPr>
              <a:defRPr/>
            </a:pPr>
            <a:r>
              <a:rPr lang="en-GB" sz="1800" dirty="0">
                <a:latin typeface="+mn-lt"/>
              </a:rPr>
              <a:t>Unfortunately, the use of the </a:t>
            </a:r>
            <a:r>
              <a:rPr lang="en-GB" sz="1800" dirty="0" err="1">
                <a:latin typeface="+mn-lt"/>
              </a:rPr>
              <a:t>multicopy</a:t>
            </a:r>
            <a:r>
              <a:rPr lang="en-GB" sz="1800" dirty="0">
                <a:latin typeface="+mn-lt"/>
              </a:rPr>
              <a:t> refinement procedure still allowed us to obtain reasonable refinement values for the </a:t>
            </a:r>
            <a:r>
              <a:rPr lang="en-GB" sz="1800" b="1" dirty="0">
                <a:latin typeface="+mn-lt"/>
              </a:rPr>
              <a:t>wrong</a:t>
            </a:r>
            <a:r>
              <a:rPr lang="en-GB" sz="1800" dirty="0">
                <a:latin typeface="+mn-lt"/>
              </a:rPr>
              <a:t> structures. </a:t>
            </a:r>
          </a:p>
        </p:txBody>
      </p:sp>
      <p:pic>
        <p:nvPicPr>
          <p:cNvPr id="8" name="Picture 7" descr="Cover image expan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72269"/>
            <a:ext cx="2517551" cy="338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13"/>
          <p:cNvSpPr>
            <a:spLocks noChangeArrowheads="1"/>
          </p:cNvSpPr>
          <p:nvPr/>
        </p:nvSpPr>
        <p:spPr bwMode="auto">
          <a:xfrm>
            <a:off x="3707904" y="1427534"/>
            <a:ext cx="5202312" cy="2649538"/>
          </a:xfrm>
          <a:prstGeom prst="wedgeRoundRectCallout">
            <a:avLst>
              <a:gd name="adj1" fmla="val -55301"/>
              <a:gd name="adj2" fmla="val 17778"/>
              <a:gd name="adj3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541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A skills gap</a:t>
            </a:r>
          </a:p>
        </p:txBody>
      </p:sp>
      <p:pic>
        <p:nvPicPr>
          <p:cNvPr id="409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9"/>
          <a:stretch>
            <a:fillRect/>
          </a:stretch>
        </p:blipFill>
        <p:spPr bwMode="auto">
          <a:xfrm>
            <a:off x="395536" y="1484114"/>
            <a:ext cx="3735237" cy="424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7"/>
          <a:stretch>
            <a:fillRect/>
          </a:stretch>
        </p:blipFill>
        <p:spPr bwMode="auto">
          <a:xfrm>
            <a:off x="4355976" y="1052736"/>
            <a:ext cx="463483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54413" y="4149080"/>
            <a:ext cx="4410075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Hannay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et al, “How Do Scientists Develop and Use Scientific Software?</a:t>
            </a:r>
            <a:endParaRPr lang="en-GB" sz="1400" dirty="0">
              <a:solidFill>
                <a:schemeClr val="tx1"/>
              </a:solidFill>
              <a:latin typeface="+mn-lt"/>
            </a:endParaRPr>
          </a:p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  <a:latin typeface="+mn-lt"/>
              </a:rPr>
              <a:t>SECSE '09 Proceedings of the 2009 ICSE Workshop on Software Engineering for Computational Science and Engineering, IEEE Computer Society, 2009. DOI: 10.1109/SECSE.2009.5069155 </a:t>
            </a:r>
            <a:endParaRPr lang="en-GB" sz="1400" dirty="0" smtClean="0">
              <a:solidFill>
                <a:schemeClr val="tx1"/>
              </a:solidFill>
              <a:latin typeface="+mn-lt"/>
            </a:endParaRPr>
          </a:p>
          <a:p>
            <a:pPr algn="ctr">
              <a:defRPr/>
            </a:pPr>
            <a:r>
              <a:rPr lang="en-GB" sz="1400" dirty="0" smtClean="0">
                <a:latin typeface="+mn-lt"/>
              </a:rPr>
              <a:t>Images courtesy of Greg Wilson and Neil </a:t>
            </a:r>
            <a:r>
              <a:rPr lang="en-GB" sz="1400" dirty="0" err="1" smtClean="0">
                <a:latin typeface="+mn-lt"/>
              </a:rPr>
              <a:t>Chue</a:t>
            </a:r>
            <a:r>
              <a:rPr lang="en-GB" sz="1400" dirty="0" smtClean="0">
                <a:latin typeface="+mn-lt"/>
              </a:rPr>
              <a:t> Hong</a:t>
            </a:r>
            <a:endParaRPr lang="en-GB" sz="1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52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Filling the gap</a:t>
            </a:r>
            <a:endParaRPr lang="en-GB" dirty="0"/>
          </a:p>
        </p:txBody>
      </p:sp>
      <p:pic>
        <p:nvPicPr>
          <p:cNvPr id="6" name="Picture 15" descr="First morning of the bootcamp">
            <a:hlinkClick r:id="rId3" tooltip="First morning of the bootcamp by la.figueira, on Flickr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76" y="1975757"/>
            <a:ext cx="4663016" cy="273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cdt.cs.manchester.ac.uk/assets/images/h1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26" y="4797152"/>
            <a:ext cx="1978645" cy="8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octoral Training Cent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31" y="3220170"/>
            <a:ext cx="922969" cy="92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http://www.ukcge.ac.uk/pageImages/logo_rcuk_1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79" y="5009936"/>
            <a:ext cx="1036638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MikeLocal\SSI\logos\Approved_SSI_Logos\SSI_Big300dpi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49" y="1095303"/>
            <a:ext cx="2787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0" y="1555722"/>
            <a:ext cx="2098576" cy="258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 descr="https://www.epcc.ed.ac.uk/sites/default/files/IMAGE/DiRA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67" y="4983607"/>
            <a:ext cx="15240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Mozilla Science Lab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0" y="5004022"/>
            <a:ext cx="28384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3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stuff</a:t>
            </a:r>
            <a:endParaRPr lang="en-GB" dirty="0"/>
          </a:p>
        </p:txBody>
      </p:sp>
      <p:pic>
        <p:nvPicPr>
          <p:cNvPr id="4" name="Picture 7" descr="C:\Users\mjj\AppData\Local\Microsoft\Windows\Temporary Internet Files\Content.IE5\NP9H55VK\2860999902_4359949866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6740"/>
            <a:ext cx="3217096" cy="395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mjj\AppData\Local\Microsoft\Windows\Temporary Internet Files\Content.IE5\9VKKI9C9\6641734289_596b6f64fc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55" y="3689082"/>
            <a:ext cx="3450858" cy="212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mjj\AppData\Local\Microsoft\Windows\Temporary Internet Files\Content.IE5\9VKKI9C9\951941736_cd25446ff3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13370"/>
            <a:ext cx="3881438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mjj\AppData\Local\Microsoft\Windows\Temporary Internet Files\Content.IE5\RWW284KB\4557638431_041a95ca3b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95" y="2641338"/>
            <a:ext cx="3026817" cy="209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131840" y="6165304"/>
            <a:ext cx="2954777" cy="5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887" tIns="43444" rIns="86887" bIns="43444">
            <a:spAutoFit/>
          </a:bodyPr>
          <a:lstStyle>
            <a:lvl1pPr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433388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r" defTabSz="433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GB" altLang="en-US" sz="1100" dirty="0">
                <a:solidFill>
                  <a:srgbClr val="000000"/>
                </a:solidFill>
                <a:ea typeface="Arial Unicode MS" pitchFamily="34" charset="-128"/>
              </a:rPr>
              <a:t>Images courtesy of (clockwise from top-left) </a:t>
            </a:r>
            <a:r>
              <a:rPr lang="en-GB" altLang="en-US" sz="1100" dirty="0" err="1">
                <a:solidFill>
                  <a:srgbClr val="000000"/>
                </a:solidFill>
                <a:ea typeface="Arial Unicode MS" pitchFamily="34" charset="-128"/>
              </a:rPr>
              <a:t>oneVillage</a:t>
            </a:r>
            <a:r>
              <a:rPr lang="en-GB" altLang="en-US" sz="1100" dirty="0">
                <a:solidFill>
                  <a:srgbClr val="000000"/>
                </a:solidFill>
                <a:ea typeface="Arial Unicode MS" pitchFamily="34" charset="-128"/>
              </a:rPr>
              <a:t> initiative, </a:t>
            </a:r>
            <a:r>
              <a:rPr lang="en-GB" altLang="en-US" sz="1100" dirty="0" err="1">
                <a:solidFill>
                  <a:srgbClr val="000000"/>
                </a:solidFill>
                <a:ea typeface="Arial Unicode MS" pitchFamily="34" charset="-128"/>
              </a:rPr>
              <a:t>Bobbymond</a:t>
            </a:r>
            <a:r>
              <a:rPr lang="en-GB" altLang="en-US" sz="1100" dirty="0">
                <a:solidFill>
                  <a:srgbClr val="000000"/>
                </a:solidFill>
                <a:ea typeface="Arial Unicode MS" pitchFamily="34" charset="-128"/>
              </a:rPr>
              <a:t>, </a:t>
            </a:r>
            <a:r>
              <a:rPr lang="en-GB" altLang="en-US" sz="1100" dirty="0" err="1">
                <a:solidFill>
                  <a:srgbClr val="000000"/>
                </a:solidFill>
                <a:ea typeface="Arial Unicode MS" pitchFamily="34" charset="-128"/>
              </a:rPr>
              <a:t>Dajanda</a:t>
            </a:r>
            <a:r>
              <a:rPr lang="en-GB" altLang="en-US" sz="1100" dirty="0">
                <a:solidFill>
                  <a:srgbClr val="000000"/>
                </a:solidFill>
                <a:ea typeface="Arial Unicode MS" pitchFamily="34" charset="-128"/>
              </a:rPr>
              <a:t>, Anton </a:t>
            </a:r>
            <a:r>
              <a:rPr lang="en-GB" altLang="en-US" sz="1100" dirty="0" err="1">
                <a:solidFill>
                  <a:srgbClr val="000000"/>
                </a:solidFill>
                <a:ea typeface="Arial Unicode MS" pitchFamily="34" charset="-128"/>
              </a:rPr>
              <a:t>Novojilov</a:t>
            </a:r>
            <a:endParaRPr lang="en-GB" altLang="en-US" sz="1100" dirty="0">
              <a:solidFill>
                <a:srgbClr val="000000"/>
              </a:solidFill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0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ask for help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Flag down a helper</a:t>
            </a:r>
          </a:p>
          <a:p>
            <a:endParaRPr lang="en-GB" sz="4000" dirty="0" smtClean="0"/>
          </a:p>
          <a:p>
            <a:r>
              <a:rPr lang="en-GB" sz="4000" dirty="0" smtClean="0"/>
              <a:t>Stick up </a:t>
            </a:r>
            <a:r>
              <a:rPr lang="en-GB" sz="4000" smtClean="0"/>
              <a:t>your sticky note</a:t>
            </a:r>
            <a:endParaRPr lang="en-GB" sz="4000" dirty="0"/>
          </a:p>
          <a:p>
            <a:pPr lvl="1"/>
            <a:r>
              <a:rPr lang="en-GB" sz="3600" dirty="0"/>
              <a:t>Red – I’m stuck, help!</a:t>
            </a:r>
          </a:p>
          <a:p>
            <a:pPr lvl="1"/>
            <a:r>
              <a:rPr lang="en-GB" sz="3600" dirty="0"/>
              <a:t>Green – I’m fine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3207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this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1429"/>
            <a:ext cx="8229600" cy="343833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http://creativecommons.org/licenses/by-nc-sa/4.0/</a:t>
            </a:r>
            <a:r>
              <a:rPr lang="en-US" dirty="0" smtClean="0">
                <a:hlinkClick r:id="rId2"/>
              </a:rPr>
              <a:t>deed.en_US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 smtClean="0"/>
              <a:t>This means you are free to copy and redistribute the material and adapt and build on the material under the following terms: You must give appropriate credit, provide a link to the license and indicate if changes were made. If you adapt or build on the material you must distribute your work under the same license as the original.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 smtClean="0"/>
              <a:t>Note that this presentation contains images owned by others. Please seek their permission before reusing these images.</a:t>
            </a:r>
            <a:endParaRPr lang="en-US" sz="1600" dirty="0"/>
          </a:p>
        </p:txBody>
      </p:sp>
      <p:pic>
        <p:nvPicPr>
          <p:cNvPr id="5" name="Picture 4" descr="by-nc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1" y="1481799"/>
            <a:ext cx="2787729" cy="9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src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60" y="1454888"/>
            <a:ext cx="2621280" cy="877824"/>
          </a:xfrm>
          <a:prstGeom prst="rect">
            <a:avLst/>
          </a:prstGeom>
        </p:spPr>
      </p:pic>
      <p:pic>
        <p:nvPicPr>
          <p:cNvPr id="5" name="Picture 4" descr="nerc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98" y="1591724"/>
            <a:ext cx="2548128" cy="524256"/>
          </a:xfrm>
          <a:prstGeom prst="rect">
            <a:avLst/>
          </a:prstGeom>
        </p:spPr>
      </p:pic>
      <p:pic>
        <p:nvPicPr>
          <p:cNvPr id="6" name="Picture 5" descr="cray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7" y="3071573"/>
            <a:ext cx="2816352" cy="536448"/>
          </a:xfrm>
          <a:prstGeom prst="rect">
            <a:avLst/>
          </a:prstGeom>
        </p:spPr>
      </p:pic>
      <p:pic>
        <p:nvPicPr>
          <p:cNvPr id="7" name="Picture 6" descr="epcc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10" y="2771929"/>
            <a:ext cx="2575751" cy="836092"/>
          </a:xfrm>
          <a:prstGeom prst="rect">
            <a:avLst/>
          </a:prstGeom>
        </p:spPr>
      </p:pic>
      <p:pic>
        <p:nvPicPr>
          <p:cNvPr id="8" name="Picture 7" descr="uoe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99" y="2568253"/>
            <a:ext cx="1266890" cy="1266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9277" y="4587933"/>
            <a:ext cx="5352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6E2619"/>
                </a:solidFill>
                <a:latin typeface="Calibri"/>
                <a:cs typeface="Calibri"/>
              </a:rPr>
              <a:t>http://</a:t>
            </a:r>
            <a:r>
              <a:rPr lang="en-US" sz="2800" dirty="0" err="1" smtClean="0">
                <a:solidFill>
                  <a:srgbClr val="6E2619"/>
                </a:solidFill>
                <a:latin typeface="Calibri"/>
                <a:cs typeface="Calibri"/>
              </a:rPr>
              <a:t>www.archer.ac.uk</a:t>
            </a:r>
            <a:endParaRPr lang="en-US" sz="2800" dirty="0">
              <a:solidFill>
                <a:srgbClr val="6E2619"/>
              </a:solidFill>
              <a:latin typeface="Calibri"/>
              <a:cs typeface="Calibri"/>
            </a:endParaRPr>
          </a:p>
          <a:p>
            <a:pPr algn="ctr"/>
            <a:r>
              <a:rPr lang="en-US" sz="2800" dirty="0" err="1" smtClean="0">
                <a:solidFill>
                  <a:srgbClr val="6E2619"/>
                </a:solidFill>
                <a:latin typeface="Calibri"/>
                <a:cs typeface="Calibri"/>
              </a:rPr>
              <a:t>support@archer.ac.uk</a:t>
            </a:r>
            <a:endParaRPr lang="en-US" sz="2800" dirty="0">
              <a:solidFill>
                <a:srgbClr val="6E261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1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Content Placeholder 4" descr="CSC_Prace_8-pien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22" y="1268413"/>
            <a:ext cx="5645112" cy="513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8" y="6449784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dirty="0"/>
              <a:t> http://www.training.prace-ri.eu</a:t>
            </a:r>
          </a:p>
        </p:txBody>
      </p:sp>
    </p:spTree>
    <p:extLst>
      <p:ext uri="{BB962C8B-B14F-4D97-AF65-F5344CB8AC3E}">
        <p14:creationId xmlns:p14="http://schemas.microsoft.com/office/powerpoint/2010/main" val="25790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ARCHER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5" y="2706200"/>
            <a:ext cx="8713765" cy="1790284"/>
          </a:xfrm>
        </p:spPr>
      </p:pic>
    </p:spTree>
    <p:extLst>
      <p:ext uri="{BB962C8B-B14F-4D97-AF65-F5344CB8AC3E}">
        <p14:creationId xmlns:p14="http://schemas.microsoft.com/office/powerpoint/2010/main" val="5931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HPC? </a:t>
            </a:r>
            <a:endParaRPr lang="en-US" dirty="0"/>
          </a:p>
        </p:txBody>
      </p:sp>
      <p:pic>
        <p:nvPicPr>
          <p:cNvPr id="4" name="Picture 3" descr="cp2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412776"/>
            <a:ext cx="2027707" cy="3068960"/>
          </a:xfrm>
          <a:prstGeom prst="rect">
            <a:avLst/>
          </a:prstGeom>
        </p:spPr>
      </p:pic>
      <p:pic>
        <p:nvPicPr>
          <p:cNvPr id="5" name="Picture 4" descr="fractal_grid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653136"/>
            <a:ext cx="6372200" cy="1246445"/>
          </a:xfrm>
          <a:prstGeom prst="rect">
            <a:avLst/>
          </a:prstGeom>
        </p:spPr>
      </p:pic>
      <p:pic>
        <p:nvPicPr>
          <p:cNvPr id="6" name="Run_Cropped_Small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349" y="1411035"/>
            <a:ext cx="4346381" cy="23059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371703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alibri"/>
                <a:cs typeface="Calibri"/>
              </a:rPr>
              <a:t>Modelling</a:t>
            </a:r>
            <a:r>
              <a:rPr lang="en-US" sz="1200" dirty="0" smtClean="0">
                <a:latin typeface="Calibri"/>
                <a:cs typeface="Calibri"/>
              </a:rPr>
              <a:t> dinosaur gaits</a:t>
            </a:r>
          </a:p>
          <a:p>
            <a:r>
              <a:rPr lang="en-US" sz="1200" dirty="0" err="1" smtClean="0">
                <a:latin typeface="Calibri"/>
                <a:cs typeface="Calibri"/>
              </a:rPr>
              <a:t>Dr</a:t>
            </a:r>
            <a:r>
              <a:rPr lang="en-US" sz="1200" dirty="0" smtClean="0">
                <a:latin typeface="Calibri"/>
                <a:cs typeface="Calibri"/>
              </a:rPr>
              <a:t> </a:t>
            </a:r>
            <a:r>
              <a:rPr lang="en-US" sz="1200" dirty="0">
                <a:latin typeface="Calibri"/>
                <a:cs typeface="Calibri"/>
              </a:rPr>
              <a:t>Bill Sellers, University of Manchester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-108520" y="5013176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latin typeface="Calibri"/>
                <a:cs typeface="Calibri"/>
              </a:rPr>
              <a:t>Fractal-based models of turbulent flows</a:t>
            </a:r>
          </a:p>
          <a:p>
            <a:pPr algn="r"/>
            <a:r>
              <a:rPr lang="en-US" sz="1200" dirty="0" smtClean="0">
                <a:latin typeface="Calibri"/>
                <a:cs typeface="Calibri"/>
              </a:rPr>
              <a:t>Christos </a:t>
            </a:r>
            <a:r>
              <a:rPr lang="en-US" sz="1200" dirty="0" err="1">
                <a:latin typeface="Calibri"/>
                <a:cs typeface="Calibri"/>
              </a:rPr>
              <a:t>Vassilicos</a:t>
            </a:r>
            <a:r>
              <a:rPr lang="en-US" sz="1200" dirty="0">
                <a:latin typeface="Calibri"/>
                <a:cs typeface="Calibri"/>
              </a:rPr>
              <a:t> &amp; Sylvain </a:t>
            </a:r>
            <a:r>
              <a:rPr lang="en-US" sz="1200" dirty="0" err="1">
                <a:latin typeface="Calibri"/>
                <a:cs typeface="Calibri"/>
              </a:rPr>
              <a:t>Laizet</a:t>
            </a:r>
            <a:r>
              <a:rPr lang="en-US" sz="1200" dirty="0">
                <a:latin typeface="Calibri"/>
                <a:cs typeface="Calibri"/>
              </a:rPr>
              <a:t>, </a:t>
            </a:r>
          </a:p>
          <a:p>
            <a:pPr algn="r"/>
            <a:r>
              <a:rPr lang="en-US" sz="1200" dirty="0">
                <a:latin typeface="Calibri"/>
                <a:cs typeface="Calibri"/>
              </a:rPr>
              <a:t>Imperial College</a:t>
            </a:r>
          </a:p>
        </p:txBody>
      </p:sp>
      <p:sp>
        <p:nvSpPr>
          <p:cNvPr id="9" name="Rectangle 8"/>
          <p:cNvSpPr/>
          <p:nvPr/>
        </p:nvSpPr>
        <p:spPr>
          <a:xfrm>
            <a:off x="6010850" y="764704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Dye-</a:t>
            </a:r>
            <a:r>
              <a:rPr lang="en-US" sz="1200" dirty="0" err="1" smtClean="0">
                <a:latin typeface="Calibri"/>
                <a:cs typeface="Calibri"/>
              </a:rPr>
              <a:t>sensitised</a:t>
            </a:r>
            <a:r>
              <a:rPr lang="en-US" sz="1200" dirty="0" smtClean="0">
                <a:latin typeface="Calibri"/>
                <a:cs typeface="Calibri"/>
              </a:rPr>
              <a:t> solar cells</a:t>
            </a:r>
          </a:p>
          <a:p>
            <a:r>
              <a:rPr lang="en-US" sz="1200" dirty="0" smtClean="0">
                <a:latin typeface="Calibri"/>
                <a:cs typeface="Calibri"/>
              </a:rPr>
              <a:t>F</a:t>
            </a:r>
            <a:r>
              <a:rPr lang="en-US" sz="1200" dirty="0">
                <a:latin typeface="Calibri"/>
                <a:cs typeface="Calibri"/>
              </a:rPr>
              <a:t>. </a:t>
            </a:r>
            <a:r>
              <a:rPr lang="en-US" sz="1200" dirty="0" err="1">
                <a:latin typeface="Calibri"/>
                <a:cs typeface="Calibri"/>
              </a:rPr>
              <a:t>Schiffmann</a:t>
            </a:r>
            <a:r>
              <a:rPr lang="en-US" sz="1200" dirty="0">
                <a:latin typeface="Calibri"/>
                <a:cs typeface="Calibri"/>
              </a:rPr>
              <a:t> and J. </a:t>
            </a:r>
            <a:r>
              <a:rPr lang="en-US" sz="1200" dirty="0" err="1" smtClean="0">
                <a:latin typeface="Calibri"/>
                <a:cs typeface="Calibri"/>
              </a:rPr>
              <a:t>VandeVondele</a:t>
            </a:r>
            <a:endParaRPr lang="en-US" sz="1200" dirty="0" smtClean="0">
              <a:latin typeface="Calibri"/>
              <a:cs typeface="Calibri"/>
            </a:endParaRPr>
          </a:p>
          <a:p>
            <a:r>
              <a:rPr lang="en-US" sz="1200" dirty="0" smtClean="0">
                <a:latin typeface="Calibri"/>
                <a:cs typeface="Calibri"/>
              </a:rPr>
              <a:t>University of Zurich</a:t>
            </a:r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Extract the best performance possible from the </a:t>
            </a:r>
            <a:r>
              <a:rPr lang="en-GB" sz="2000" dirty="0" smtClean="0"/>
              <a:t>hardware</a:t>
            </a:r>
            <a:endParaRPr lang="en-GB" sz="2000" dirty="0"/>
          </a:p>
          <a:p>
            <a:r>
              <a:rPr lang="en-GB" sz="2000" dirty="0" smtClean="0"/>
              <a:t>“</a:t>
            </a:r>
            <a:r>
              <a:rPr lang="en-GB" sz="2000" dirty="0"/>
              <a:t>More computing sins are committed in the name of efficiency (without necessarily achieving it) than for any other single reason – Including blind stupidity” (</a:t>
            </a:r>
            <a:r>
              <a:rPr lang="en-GB" sz="2000" dirty="0" err="1"/>
              <a:t>Wulf</a:t>
            </a:r>
            <a:r>
              <a:rPr lang="en-GB" sz="2000" dirty="0"/>
              <a:t>)</a:t>
            </a:r>
          </a:p>
          <a:p>
            <a:r>
              <a:rPr lang="en-GB" sz="2000" dirty="0"/>
              <a:t>"We should forget about small efficiencies, say about 97% of the time: Premature optimization is the root of all evil.“  (Knuth 1974)</a:t>
            </a:r>
          </a:p>
          <a:p>
            <a:r>
              <a:rPr lang="en-GB" sz="2000" dirty="0" smtClean="0"/>
              <a:t>“</a:t>
            </a:r>
            <a:r>
              <a:rPr lang="en-GB" sz="2000" dirty="0"/>
              <a:t>performance variability that derives from differences among programmers of the same language … is on average as large or larger than the variability found among the different languages.” (</a:t>
            </a:r>
            <a:r>
              <a:rPr lang="en-GB" sz="2000" dirty="0" err="1"/>
              <a:t>Prechelt</a:t>
            </a:r>
            <a:r>
              <a:rPr lang="en-GB" sz="2000" dirty="0"/>
              <a:t> 2000</a:t>
            </a:r>
            <a:r>
              <a:rPr lang="en-GB" sz="2000" dirty="0" smtClean="0"/>
              <a:t>)</a:t>
            </a:r>
          </a:p>
          <a:p>
            <a:r>
              <a:rPr lang="en-GB" sz="2000" dirty="0"/>
              <a:t>“Sometimes efficiency is more important than correctness” (Anonymous 2013)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6395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Three rules of optimization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Don't – optimised code is not readable or maintainable code</a:t>
            </a:r>
          </a:p>
          <a:p>
            <a:r>
              <a:rPr lang="en-GB" dirty="0"/>
              <a:t>Don't....yet – designing code is not the same as optimising code</a:t>
            </a:r>
          </a:p>
          <a:p>
            <a:r>
              <a:rPr lang="en-GB" dirty="0"/>
              <a:t>Profile first – anything else is just a guess</a:t>
            </a:r>
            <a:r>
              <a:rPr lang="en-GB" dirty="0" smtClean="0"/>
              <a:t>!</a:t>
            </a:r>
          </a:p>
          <a:p>
            <a:endParaRPr lang="en-GB" dirty="0"/>
          </a:p>
          <a:p>
            <a:r>
              <a:rPr lang="en-GB" dirty="0" smtClean="0"/>
              <a:t>How do we prevent ourselves introducing bugs when we’re optimizing and parallelizing?</a:t>
            </a:r>
          </a:p>
          <a:p>
            <a:r>
              <a:rPr lang="en-GB" dirty="0" smtClean="0"/>
              <a:t>Isn’t our time more valuable than a computer’s time</a:t>
            </a:r>
            <a:r>
              <a:rPr lang="en-GB" dirty="0" smtClean="0"/>
              <a:t>?</a:t>
            </a:r>
          </a:p>
          <a:p>
            <a:r>
              <a:rPr lang="en-GB" dirty="0" smtClean="0"/>
              <a:t>Hardware life &lt; </a:t>
            </a:r>
            <a:r>
              <a:rPr lang="en-GB" dirty="0"/>
              <a:t>software </a:t>
            </a:r>
            <a:r>
              <a:rPr lang="en-GB" dirty="0" smtClean="0"/>
              <a:t>life &lt; our life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283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Optimize ourselves</a:t>
            </a:r>
            <a:endParaRPr lang="en-GB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572000" y="2060848"/>
            <a:ext cx="4320480" cy="3768870"/>
            <a:chOff x="3221658" y="2154238"/>
            <a:chExt cx="2760836" cy="224308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653631" y="4117975"/>
              <a:ext cx="2328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3653631" y="2154238"/>
              <a:ext cx="0" cy="1963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653631" y="3608388"/>
              <a:ext cx="2255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653631" y="3100388"/>
              <a:ext cx="2255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3653631" y="2590800"/>
              <a:ext cx="2255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4163219" y="2300288"/>
              <a:ext cx="0" cy="1817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4672806" y="2300288"/>
              <a:ext cx="0" cy="1817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5182394" y="2300288"/>
              <a:ext cx="0" cy="1817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5691981" y="2300288"/>
              <a:ext cx="0" cy="1817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599781" y="4152124"/>
              <a:ext cx="409142" cy="245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1pPr>
              <a:lvl2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2pPr>
              <a:lvl3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3pPr>
              <a:lvl4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4pPr>
              <a:lvl5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</a:pPr>
              <a:r>
                <a:rPr lang="en-US" altLang="en-US" sz="2400" dirty="0">
                  <a:ea typeface="ＭＳ Ｐゴシック" pitchFamily="34" charset="-128"/>
                </a:rPr>
                <a:t>time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 rot="-5400000">
              <a:off x="2800742" y="2973214"/>
              <a:ext cx="1088241" cy="246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1pPr>
              <a:lvl2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2pPr>
              <a:lvl3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3pPr>
              <a:lvl4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4pPr>
              <a:lvl5pPr defTabSz="1006475" eaLnBrk="0"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5pPr>
              <a:lvl6pPr marL="25146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6pPr>
              <a:lvl7pPr marL="29718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7pPr>
              <a:lvl8pPr marL="34290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8pPr>
              <a:lvl9pPr marL="3886200" indent="-228600" defTabSz="1006475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tx1"/>
                  </a:solidFill>
                  <a:latin typeface="Arial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</a:pPr>
              <a:r>
                <a:rPr lang="en-US" altLang="en-US" sz="2400" dirty="0">
                  <a:solidFill>
                    <a:schemeClr val="accent2"/>
                  </a:solidFill>
                  <a:ea typeface="ＭＳ Ｐゴシック" pitchFamily="34" charset="-128"/>
                </a:rPr>
                <a:t>number</a:t>
              </a:r>
              <a:r>
                <a:rPr lang="en-US" altLang="en-US" sz="2400" dirty="0">
                  <a:ea typeface="ＭＳ Ｐゴシック" pitchFamily="34" charset="-128"/>
                </a:rPr>
                <a:t> / </a:t>
              </a:r>
              <a:r>
                <a:rPr lang="en-US" altLang="en-US" sz="2400" dirty="0">
                  <a:solidFill>
                    <a:srgbClr val="CC3300"/>
                  </a:solidFill>
                  <a:ea typeface="ＭＳ Ｐゴシック" pitchFamily="34" charset="-128"/>
                </a:rPr>
                <a:t>cost</a:t>
              </a:r>
            </a:p>
          </p:txBody>
        </p:sp>
        <p:sp>
          <p:nvSpPr>
            <p:cNvPr id="17" name="Arc 17"/>
            <p:cNvSpPr>
              <a:spLocks/>
            </p:cNvSpPr>
            <p:nvPr/>
          </p:nvSpPr>
          <p:spPr bwMode="auto">
            <a:xfrm flipV="1">
              <a:off x="3653631" y="2300288"/>
              <a:ext cx="2182813" cy="1673225"/>
            </a:xfrm>
            <a:custGeom>
              <a:avLst/>
              <a:gdLst>
                <a:gd name="T0" fmla="*/ 0 w 21600"/>
                <a:gd name="T1" fmla="*/ 0 h 22507"/>
                <a:gd name="T2" fmla="*/ 2147483647 w 21600"/>
                <a:gd name="T3" fmla="*/ 2147483647 h 22507"/>
                <a:gd name="T4" fmla="*/ 0 w 21600"/>
                <a:gd name="T5" fmla="*/ 2147483647 h 2250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2507"/>
                <a:gd name="T11" fmla="*/ 21600 w 21600"/>
                <a:gd name="T12" fmla="*/ 22507 h 225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2507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02"/>
                    <a:pt x="21593" y="22204"/>
                    <a:pt x="21580" y="22506"/>
                  </a:cubicBezTo>
                </a:path>
                <a:path w="21600" h="22507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02"/>
                    <a:pt x="21593" y="22204"/>
                    <a:pt x="21580" y="22506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en-GB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653631" y="2954338"/>
              <a:ext cx="2328863" cy="812800"/>
            </a:xfrm>
            <a:custGeom>
              <a:avLst/>
              <a:gdLst>
                <a:gd name="T0" fmla="*/ 0 w 1584"/>
                <a:gd name="T1" fmla="*/ 2147483647 h 536"/>
                <a:gd name="T2" fmla="*/ 2147483647 w 1584"/>
                <a:gd name="T3" fmla="*/ 2147483647 h 536"/>
                <a:gd name="T4" fmla="*/ 2147483647 w 1584"/>
                <a:gd name="T5" fmla="*/ 2147483647 h 536"/>
                <a:gd name="T6" fmla="*/ 2147483647 w 1584"/>
                <a:gd name="T7" fmla="*/ 2147483647 h 536"/>
                <a:gd name="T8" fmla="*/ 2147483647 w 1584"/>
                <a:gd name="T9" fmla="*/ 2147483647 h 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4"/>
                <a:gd name="T16" fmla="*/ 0 h 536"/>
                <a:gd name="T17" fmla="*/ 1584 w 1584"/>
                <a:gd name="T18" fmla="*/ 536 h 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4" h="536">
                  <a:moveTo>
                    <a:pt x="0" y="248"/>
                  </a:moveTo>
                  <a:cubicBezTo>
                    <a:pt x="132" y="124"/>
                    <a:pt x="264" y="0"/>
                    <a:pt x="384" y="8"/>
                  </a:cubicBezTo>
                  <a:cubicBezTo>
                    <a:pt x="504" y="16"/>
                    <a:pt x="600" y="216"/>
                    <a:pt x="720" y="296"/>
                  </a:cubicBezTo>
                  <a:cubicBezTo>
                    <a:pt x="840" y="376"/>
                    <a:pt x="960" y="448"/>
                    <a:pt x="1104" y="488"/>
                  </a:cubicBezTo>
                  <a:cubicBezTo>
                    <a:pt x="1248" y="528"/>
                    <a:pt x="1496" y="528"/>
                    <a:pt x="1584" y="536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60440" y="1268760"/>
            <a:ext cx="5580112" cy="840442"/>
          </a:xfrm>
          <a:prstGeom prst="rect">
            <a:avLst/>
          </a:prstGeom>
          <a:noFill/>
        </p:spPr>
        <p:txBody>
          <a:bodyPr wrap="square" lIns="100794" tIns="50397" rIns="100794" bIns="50397">
            <a:spAutoFit/>
          </a:bodyPr>
          <a:lstStyle/>
          <a:p>
            <a:pPr algn="ctr">
              <a:defRPr/>
            </a:pPr>
            <a:r>
              <a:rPr lang="en-GB" sz="2400" dirty="0">
                <a:latin typeface="+mn-lt"/>
              </a:rPr>
              <a:t># design errors &gt;&gt; # coding </a:t>
            </a:r>
            <a:r>
              <a:rPr lang="en-GB" sz="2400" dirty="0" smtClean="0">
                <a:latin typeface="+mn-lt"/>
              </a:rPr>
              <a:t>errors</a:t>
            </a:r>
          </a:p>
          <a:p>
            <a:pPr algn="ctr">
              <a:defRPr/>
            </a:pPr>
            <a:r>
              <a:rPr lang="en-GB" sz="2400" dirty="0">
                <a:latin typeface="+mn-lt"/>
              </a:rPr>
              <a:t>(</a:t>
            </a:r>
            <a:r>
              <a:rPr lang="en-GB" sz="2400" dirty="0" smtClean="0">
                <a:latin typeface="+mn-lt"/>
              </a:rPr>
              <a:t>Boehm </a:t>
            </a:r>
            <a:r>
              <a:rPr lang="en-GB" sz="2400" dirty="0">
                <a:latin typeface="+mn-lt"/>
              </a:rPr>
              <a:t>et al. </a:t>
            </a:r>
            <a:r>
              <a:rPr lang="en-GB" sz="2400" dirty="0" smtClean="0">
                <a:latin typeface="+mn-lt"/>
              </a:rPr>
              <a:t>1975</a:t>
            </a:r>
            <a:r>
              <a:rPr lang="en-GB" sz="2400" dirty="0">
                <a:latin typeface="+mn-lt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2572" y="2207334"/>
            <a:ext cx="3989388" cy="1948438"/>
          </a:xfrm>
          <a:prstGeom prst="rect">
            <a:avLst/>
          </a:prstGeom>
          <a:noFill/>
        </p:spPr>
        <p:txBody>
          <a:bodyPr lIns="100794" tIns="50397" rIns="100794" bIns="50397">
            <a:spAutoFit/>
          </a:bodyPr>
          <a:lstStyle/>
          <a:p>
            <a:pPr algn="ctr">
              <a:defRPr/>
            </a:pPr>
            <a:r>
              <a:rPr lang="en-GB" sz="2400" dirty="0">
                <a:latin typeface="+mn-lt"/>
              </a:rPr>
              <a:t>50%-80% of errors</a:t>
            </a:r>
          </a:p>
          <a:p>
            <a:pPr algn="ctr">
              <a:defRPr/>
            </a:pPr>
            <a:r>
              <a:rPr lang="en-GB" sz="2400" dirty="0">
                <a:latin typeface="+mn-lt"/>
              </a:rPr>
              <a:t>in</a:t>
            </a:r>
          </a:p>
          <a:p>
            <a:pPr algn="ctr">
              <a:defRPr/>
            </a:pPr>
            <a:r>
              <a:rPr lang="en-GB" sz="2400" dirty="0">
                <a:latin typeface="+mn-lt"/>
              </a:rPr>
              <a:t>15%-20% of </a:t>
            </a:r>
            <a:r>
              <a:rPr lang="en-GB" sz="2400" dirty="0" smtClean="0">
                <a:latin typeface="+mn-lt"/>
              </a:rPr>
              <a:t>modules </a:t>
            </a:r>
            <a:endParaRPr lang="en-GB" sz="2400" dirty="0">
              <a:latin typeface="+mn-lt"/>
            </a:endParaRPr>
          </a:p>
          <a:p>
            <a:pPr algn="ctr">
              <a:defRPr/>
            </a:pPr>
            <a:r>
              <a:rPr lang="en-GB" sz="2400" dirty="0" smtClean="0">
                <a:latin typeface="+mn-lt"/>
              </a:rPr>
              <a:t>(Davis 1995 </a:t>
            </a:r>
            <a:r>
              <a:rPr lang="en-GB" sz="2400" dirty="0">
                <a:latin typeface="+mn-lt"/>
              </a:rPr>
              <a:t>quoting </a:t>
            </a:r>
            <a:r>
              <a:rPr lang="en-GB" sz="2400" dirty="0" err="1">
                <a:latin typeface="+mn-lt"/>
              </a:rPr>
              <a:t>Endres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1975, </a:t>
            </a:r>
            <a:r>
              <a:rPr lang="en-GB" sz="2400" dirty="0">
                <a:latin typeface="+mn-lt"/>
              </a:rPr>
              <a:t>Weinberg </a:t>
            </a:r>
            <a:r>
              <a:rPr lang="en-GB" sz="2400" dirty="0" smtClean="0">
                <a:latin typeface="+mn-lt"/>
              </a:rPr>
              <a:t>1992</a:t>
            </a:r>
            <a:r>
              <a:rPr lang="en-GB" sz="2400" dirty="0">
                <a:latin typeface="+mn-lt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4627803"/>
            <a:ext cx="4413843" cy="840442"/>
          </a:xfrm>
          <a:prstGeom prst="rect">
            <a:avLst/>
          </a:prstGeom>
          <a:noFill/>
        </p:spPr>
        <p:txBody>
          <a:bodyPr wrap="square" lIns="100794" tIns="50397" rIns="100794" bIns="50397">
            <a:spAutoFit/>
          </a:bodyPr>
          <a:lstStyle/>
          <a:p>
            <a:pPr algn="ctr">
              <a:defRPr/>
            </a:pPr>
            <a:r>
              <a:rPr lang="en-GB" sz="2400" dirty="0">
                <a:latin typeface="+mn-lt"/>
              </a:rPr>
              <a:t>50% of modules are error </a:t>
            </a:r>
            <a:r>
              <a:rPr lang="en-GB" sz="2400" dirty="0" smtClean="0">
                <a:latin typeface="+mn-lt"/>
              </a:rPr>
              <a:t>free</a:t>
            </a:r>
            <a:endParaRPr lang="en-GB" sz="2400" dirty="0">
              <a:latin typeface="+mn-lt"/>
            </a:endParaRPr>
          </a:p>
          <a:p>
            <a:pPr algn="ctr">
              <a:defRPr/>
            </a:pPr>
            <a:r>
              <a:rPr lang="en-GB" sz="2400" dirty="0" smtClean="0">
                <a:latin typeface="+mn-lt"/>
              </a:rPr>
              <a:t>(Boehm </a:t>
            </a:r>
            <a:r>
              <a:rPr lang="en-GB" sz="2400" dirty="0">
                <a:latin typeface="+mn-lt"/>
              </a:rPr>
              <a:t>and </a:t>
            </a:r>
            <a:r>
              <a:rPr lang="en-GB" sz="2400" dirty="0" err="1">
                <a:latin typeface="+mn-lt"/>
              </a:rPr>
              <a:t>Basili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2001</a:t>
            </a:r>
            <a:r>
              <a:rPr lang="en-GB" sz="240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76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pcc_minimal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letusraken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letusrakenn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073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5073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i-FI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letusraken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5073D"/>
        </a:accent1>
        <a:accent2>
          <a:srgbClr val="888377"/>
        </a:accent2>
        <a:accent3>
          <a:srgbClr val="FFFFFF"/>
        </a:accent3>
        <a:accent4>
          <a:srgbClr val="000000"/>
        </a:accent4>
        <a:accent5>
          <a:srgbClr val="DFAAAF"/>
        </a:accent5>
        <a:accent6>
          <a:srgbClr val="7B766B"/>
        </a:accent6>
        <a:hlink>
          <a:srgbClr val="008BC6"/>
        </a:hlink>
        <a:folHlink>
          <a:srgbClr val="00935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1233</Words>
  <Application>Microsoft Office PowerPoint</Application>
  <PresentationFormat>On-screen Show (4:3)</PresentationFormat>
  <Paragraphs>129</Paragraphs>
  <Slides>14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Custom Design</vt:lpstr>
      <vt:lpstr>epcc_minimal</vt:lpstr>
      <vt:lpstr>Oletusrakenne</vt:lpstr>
      <vt:lpstr>ARCHER Software Carpentry boot camp  and  Introduction to Scientific Programming in Python</vt:lpstr>
      <vt:lpstr>Reusing this material</vt:lpstr>
      <vt:lpstr>PowerPoint Presentation</vt:lpstr>
      <vt:lpstr>PowerPoint Presentation</vt:lpstr>
      <vt:lpstr>ARCHER</vt:lpstr>
      <vt:lpstr>Why HPC? </vt:lpstr>
      <vt:lpstr>Optimization</vt:lpstr>
      <vt:lpstr>Three rules of optimization</vt:lpstr>
      <vt:lpstr>Optimize ourselves</vt:lpstr>
      <vt:lpstr>What about correctness?</vt:lpstr>
      <vt:lpstr>A skills gap</vt:lpstr>
      <vt:lpstr>Filling the gap</vt:lpstr>
      <vt:lpstr>Important stuff</vt:lpstr>
      <vt:lpstr>How to ask for help</vt:lpstr>
    </vt:vector>
  </TitlesOfParts>
  <Company>EPCC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Turner</dc:creator>
  <cp:lastModifiedBy>mjj</cp:lastModifiedBy>
  <cp:revision>68</cp:revision>
  <dcterms:created xsi:type="dcterms:W3CDTF">2013-11-21T13:55:00Z</dcterms:created>
  <dcterms:modified xsi:type="dcterms:W3CDTF">2014-07-09T10:30:58Z</dcterms:modified>
</cp:coreProperties>
</file>